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73" r:id="rId5"/>
    <p:sldId id="275" r:id="rId6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72BAFAA-91B8-219A-A7F5-24A22396E9BE}" name="CHRASTIL Petr" initials="CP" userId="S::pechrastil@csob.cz::a77b82d9-e673-40b0-801b-4dbb85f4089a" providerId="AD"/>
  <p188:author id="{305079CD-2C7E-97AB-62C6-F353717CE0FD}" name="KOROLOVIČ Tomáš" initials="KT" userId="S::TKOROLOVIC@CSOB.CZ::be61b38a-2d1a-47ca-bcd0-bc3490385b80" providerId="AD"/>
  <p188:author id="{164BDAEA-E7FA-4730-3CB1-E31685765672}" name="KOŠKOVÁ Nikola" initials="KN" userId="S::nkoskova@csob.cz::a3eff7b1-c356-4c17-94e1-741a717b445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C11B"/>
    <a:srgbClr val="FABA01"/>
    <a:srgbClr val="0095DB"/>
    <a:srgbClr val="0190D5"/>
    <a:srgbClr val="2C844E"/>
    <a:srgbClr val="C3DDF9"/>
    <a:srgbClr val="026EB5"/>
    <a:srgbClr val="B8E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6363" cy="513508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621" tIns="47311" rIns="94621" bIns="47311" rtlCol="0"/>
          <a:lstStyle>
            <a:lvl1pPr algn="r">
              <a:defRPr sz="1200"/>
            </a:lvl1pPr>
          </a:lstStyle>
          <a:p>
            <a:fld id="{7EB041CA-FCD9-4E8A-B386-4795A38AD085}" type="datetimeFigureOut">
              <a:rPr lang="cs-CZ" smtClean="0"/>
              <a:pPr/>
              <a:t>20.01.2026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21" tIns="47311" rIns="94621" bIns="4731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09930" y="4925409"/>
            <a:ext cx="5679440" cy="4029878"/>
          </a:xfrm>
          <a:prstGeom prst="rect">
            <a:avLst/>
          </a:prstGeom>
        </p:spPr>
        <p:txBody>
          <a:bodyPr vert="horz" lIns="94621" tIns="47311" rIns="94621" bIns="47311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721108"/>
            <a:ext cx="3076363" cy="513507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1295" y="9721108"/>
            <a:ext cx="3076363" cy="513507"/>
          </a:xfrm>
          <a:prstGeom prst="rect">
            <a:avLst/>
          </a:prstGeom>
        </p:spPr>
        <p:txBody>
          <a:bodyPr vert="horz" lIns="94621" tIns="47311" rIns="94621" bIns="47311" rtlCol="0" anchor="b"/>
          <a:lstStyle>
            <a:lvl1pPr algn="r">
              <a:defRPr sz="1200"/>
            </a:lvl1pPr>
          </a:lstStyle>
          <a:p>
            <a:fld id="{681FA88C-D40C-4A50-8A20-ADBE8BB0307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41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FA88C-D40C-4A50-8A20-ADBE8BB0307B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66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CB2DB9-39A1-D191-DB54-3861811EE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BD45C96E-2401-B013-2C5D-6648BA5DE6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1CFD2D4B-B21C-917A-26C9-D31293AF4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42430CD-5739-142D-1C88-1E31AC64DF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FA88C-D40C-4A50-8A20-ADBE8BB0307B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16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495173"/>
            <a:ext cx="6461869" cy="1106865"/>
          </a:xfrm>
        </p:spPr>
        <p:txBody>
          <a:bodyPr anchor="ctr">
            <a:normAutofit/>
          </a:bodyPr>
          <a:lstStyle>
            <a:lvl1pPr algn="l">
              <a:defRPr sz="30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0000" y="4341874"/>
            <a:ext cx="6858000" cy="1044777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D7084-1293-4153-A77A-FA17B99BE7C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8567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del_1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495173"/>
            <a:ext cx="6461869" cy="1106865"/>
          </a:xfrm>
        </p:spPr>
        <p:txBody>
          <a:bodyPr anchor="ctr">
            <a:normAutofit/>
          </a:bodyPr>
          <a:lstStyle>
            <a:lvl1pPr algn="l">
              <a:defRPr sz="2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4C74C-CC58-4206-888C-223243278DB7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163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del_2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0000" y="2314800"/>
            <a:ext cx="6461869" cy="1468800"/>
          </a:xfrm>
        </p:spPr>
        <p:txBody>
          <a:bodyPr anchor="ctr">
            <a:normAutofit/>
          </a:bodyPr>
          <a:lstStyle>
            <a:lvl1pPr algn="l">
              <a:defRPr sz="220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0EEF-1B14-4E7B-A4D5-1E92F4A0ED60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6584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0C118-0FD8-4C29-BADA-7664CDFE24C8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4329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0000" y="1296000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96000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0A724-23CD-4BC7-970B-3EBC305A163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44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DD887-DD1C-4F2F-93F6-2185242D8DBC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5E35DBA-8917-42C5-B1C5-BF0BE0F3FE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684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AED1E-3104-4D66-9534-5C6A662D62FA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5E35DBA-8917-42C5-B1C5-BF0BE0F3FEE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489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0000" y="0"/>
            <a:ext cx="7886700" cy="656705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296000"/>
            <a:ext cx="8404167" cy="455537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000" y="6364664"/>
            <a:ext cx="146592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026EB5"/>
                </a:solidFill>
                <a:latin typeface="Trebuchet MS" panose="020B0603020202020204" pitchFamily="34" charset="0"/>
              </a:defRPr>
            </a:lvl1pPr>
          </a:lstStyle>
          <a:p>
            <a:fld id="{B7E93EB8-6616-42F2-8BF1-24E3A66F89C1}" type="datetime1">
              <a:rPr lang="cs-CZ" smtClean="0"/>
              <a:pPr/>
              <a:t>20.01.2026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45425" y="6364664"/>
            <a:ext cx="5095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26EB5"/>
                </a:solidFill>
                <a:latin typeface="Trebuchet MS" panose="020B0603020202020204" pitchFamily="34" charset="0"/>
              </a:defRPr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426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62" r:id="rId4"/>
    <p:sldLayoutId id="2147483664" r:id="rId5"/>
    <p:sldLayoutId id="2147483666" r:id="rId6"/>
    <p:sldLayoutId id="2147483667" r:id="rId7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90000"/>
        </a:lnSpc>
        <a:spcBef>
          <a:spcPts val="1000"/>
        </a:spcBef>
        <a:buSzPct val="70000"/>
        <a:buFontTx/>
        <a:buBlip>
          <a:blip r:embed="rId10"/>
        </a:buBlip>
        <a:defRPr sz="2400" b="1" kern="1200">
          <a:solidFill>
            <a:schemeClr val="accent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328613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800" b="1" kern="1200">
          <a:solidFill>
            <a:schemeClr val="accent2"/>
          </a:solidFill>
          <a:latin typeface="Trebuchet MS" panose="020B0603020202020204" pitchFamily="34" charset="0"/>
          <a:ea typeface="+mn-ea"/>
          <a:cs typeface="+mn-cs"/>
        </a:defRPr>
      </a:lvl2pPr>
      <a:lvl3pPr marL="1071563" indent="-357188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700" b="1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3pPr>
      <a:lvl4pPr marL="1346200" indent="-274638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500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4pPr>
      <a:lvl5pPr marL="1612900" indent="-266700" algn="l" defTabSz="914400" rtl="0" eaLnBrk="1" latinLnBrk="0" hangingPunct="1">
        <a:lnSpc>
          <a:spcPct val="90000"/>
        </a:lnSpc>
        <a:spcBef>
          <a:spcPts val="500"/>
        </a:spcBef>
        <a:buSzPct val="70000"/>
        <a:buFontTx/>
        <a:buBlip>
          <a:blip r:embed="rId11"/>
        </a:buBlip>
        <a:defRPr sz="1300" kern="1200">
          <a:solidFill>
            <a:schemeClr val="accent3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1" y="225577"/>
            <a:ext cx="8194709" cy="498448"/>
          </a:xfrm>
        </p:spPr>
        <p:txBody>
          <a:bodyPr>
            <a:noAutofit/>
          </a:bodyPr>
          <a:lstStyle/>
          <a:p>
            <a:pPr algn="l" defTabSz="833438">
              <a:lnSpc>
                <a:spcPct val="100000"/>
              </a:lnSpc>
              <a:buSzPct val="120000"/>
              <a:tabLst>
                <a:tab pos="7172325" algn="l"/>
              </a:tabLst>
            </a:pPr>
            <a:br>
              <a:rPr lang="cs-CZ" sz="105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</a:br>
            <a:r>
              <a:rPr lang="cs-CZ" sz="1600" b="1" dirty="0"/>
              <a:t>	</a:t>
            </a:r>
            <a:br>
              <a:rPr lang="cs-CZ" sz="1200" b="1" dirty="0"/>
            </a:br>
            <a:r>
              <a:rPr lang="cs-CZ" b="1" dirty="0">
                <a:latin typeface="OfficinaKBCCE" panose="02000506020000020004" pitchFamily="2" charset="0"/>
              </a:rPr>
              <a:t>Konsolidace </a:t>
            </a:r>
            <a:r>
              <a:rPr lang="cs-CZ" dirty="0">
                <a:latin typeface="OfficinaKBCCE" panose="02000506020000020004" pitchFamily="2" charset="0"/>
              </a:rPr>
              <a:t>p</a:t>
            </a:r>
            <a:r>
              <a:rPr lang="cs-CZ" b="1" dirty="0">
                <a:latin typeface="OfficinaKBCCE" panose="02000506020000020004" pitchFamily="2" charset="0"/>
              </a:rPr>
              <a:t>ůjček</a:t>
            </a:r>
            <a:br>
              <a:rPr lang="cs-CZ" sz="2000" b="1" dirty="0"/>
            </a:br>
            <a:b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sz="1600" b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42777" y="6425957"/>
            <a:ext cx="3926303" cy="357318"/>
          </a:xfrm>
        </p:spPr>
        <p:txBody>
          <a:bodyPr/>
          <a:lstStyle/>
          <a:p>
            <a:r>
              <a:rPr lang="cs-CZ" sz="900" dirty="0"/>
              <a:t>Produktová karta – Konsolidace</a:t>
            </a:r>
          </a:p>
          <a:p>
            <a:r>
              <a:rPr lang="cs-CZ" sz="900" b="1" dirty="0"/>
              <a:t>Pouze pro interní účely – nenahrazuje Směrnici pro konsolidaci úvěrů</a:t>
            </a:r>
          </a:p>
        </p:txBody>
      </p:sp>
      <p:sp>
        <p:nvSpPr>
          <p:cNvPr id="8" name="Obdélník 7"/>
          <p:cNvSpPr/>
          <p:nvPr/>
        </p:nvSpPr>
        <p:spPr>
          <a:xfrm>
            <a:off x="134223" y="629683"/>
            <a:ext cx="1950638" cy="612816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Informace o produktu</a:t>
            </a:r>
          </a:p>
        </p:txBody>
      </p:sp>
      <p:sp>
        <p:nvSpPr>
          <p:cNvPr id="22" name="Obdélník 21"/>
          <p:cNvSpPr/>
          <p:nvPr/>
        </p:nvSpPr>
        <p:spPr>
          <a:xfrm>
            <a:off x="4055023" y="551224"/>
            <a:ext cx="1950639" cy="560992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Podmínky pro zřízení</a:t>
            </a:r>
            <a:endParaRPr lang="cs-CZ" sz="12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FE55D83-452F-841C-68F2-D867B00911BE}"/>
              </a:ext>
            </a:extLst>
          </p:cNvPr>
          <p:cNvSpPr txBox="1"/>
          <p:nvPr/>
        </p:nvSpPr>
        <p:spPr>
          <a:xfrm>
            <a:off x="134223" y="1086045"/>
            <a:ext cx="4055160" cy="5366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alt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Pro p</a:t>
            </a:r>
            <a:r>
              <a:rPr lang="cs-CZ" sz="1100" dirty="0"/>
              <a:t>lně svéprávné fyzické osoby i FOP občanům ČR a SR na financování jejich osobních potřeb.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dirty="0"/>
              <a:t>Půjčka je vhodná zejména </a:t>
            </a:r>
            <a:r>
              <a:rPr lang="cs-CZ" sz="1100" b="1" dirty="0"/>
              <a:t>pro klienty, kteří mají více půjček a chtějí ušetřit na splátkách a poplatcích </a:t>
            </a:r>
            <a:r>
              <a:rPr lang="cs-CZ" sz="1100" dirty="0"/>
              <a:t>nebo si chtějí zpřehlednit splácení svých půjček.</a:t>
            </a:r>
            <a:endParaRPr lang="cs-CZ" sz="1100" dirty="0">
              <a:solidFill>
                <a:schemeClr val="accent2"/>
              </a:solidFill>
              <a:cs typeface="Arial" panose="020B0604020202020204" pitchFamily="34" charset="0"/>
            </a:endParaRP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Sloučit lze všechny typy úvěrů </a:t>
            </a:r>
            <a:r>
              <a:rPr lang="cs-CZ" sz="1100" dirty="0"/>
              <a:t>(např. na auto, leasing, hypotéku, ze stavebního spoření, s ručitelem,...), </a:t>
            </a:r>
            <a:r>
              <a:rPr lang="cs-CZ" sz="1100" b="1" dirty="0"/>
              <a:t>kreditní karty, kontokorenty, splátkové karty i úvěry na zboží</a:t>
            </a:r>
            <a:r>
              <a:rPr lang="cs-CZ" sz="1100" dirty="0"/>
              <a:t> poskytnuté přímo v obchodě (nábytek, elektronika atd.) poskytnuté bankami i nebankovními společnostmi, které jsou řádně splácené.</a:t>
            </a:r>
            <a:r>
              <a:rPr lang="cs-CZ" altLang="cs-CZ" sz="1100" dirty="0"/>
              <a:t>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Předčasné splacení stávajících úvěrů za klienta zajistí banka.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dirty="0"/>
              <a:t>V APOST se zadává kódem transakce </a:t>
            </a:r>
            <a:r>
              <a:rPr lang="cs-CZ" sz="1100" b="1" dirty="0"/>
              <a:t>879 </a:t>
            </a:r>
            <a:r>
              <a:rPr lang="cs-CZ" sz="1100" dirty="0"/>
              <a:t>nebo</a:t>
            </a:r>
            <a:r>
              <a:rPr lang="cs-CZ" sz="1100" b="1" dirty="0"/>
              <a:t> </a:t>
            </a:r>
            <a:r>
              <a:rPr lang="cs-CZ" sz="1100" dirty="0"/>
              <a:t>přes </a:t>
            </a:r>
            <a:r>
              <a:rPr lang="cs-CZ" sz="1100" b="1" dirty="0"/>
              <a:t>Asistovaný prodej</a:t>
            </a:r>
            <a:r>
              <a:rPr lang="cs-CZ" sz="1100" dirty="0"/>
              <a:t> v Internetovém bankovnictví nebo ČSOB Smart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200" b="1" dirty="0"/>
              <a:t>Výše půjčky: 50 000 až 2 500 000 Kč</a:t>
            </a:r>
            <a:r>
              <a:rPr lang="cs-CZ" sz="1200" dirty="0"/>
              <a:t>.</a:t>
            </a:r>
            <a:br>
              <a:rPr lang="cs-CZ" sz="1200" dirty="0"/>
            </a:br>
            <a:r>
              <a:rPr lang="cs-CZ" sz="1100" dirty="0"/>
              <a:t>Bez zajištění se poskytují půjčky až do výše 2 500 000 Kč.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200" b="1" dirty="0"/>
              <a:t>Doba splatnosti</a:t>
            </a:r>
            <a:r>
              <a:rPr lang="cs-CZ" sz="1100" b="1" dirty="0"/>
              <a:t>: </a:t>
            </a:r>
            <a:r>
              <a:rPr lang="cs-CZ" sz="1100" dirty="0"/>
              <a:t>12 měsíců až 10 let, pokud má klient úvěr zajištěný nemovitostí, tak pouze 8 let.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Roční úroková sazba </a:t>
            </a:r>
            <a:r>
              <a:rPr lang="cs-CZ" sz="1100" dirty="0"/>
              <a:t>pevná po celou dobu splácení (výslednou úrokovou sazbu sdělí banka po vyhodnocení žádosti o úvěr).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Bez poplatků </a:t>
            </a:r>
            <a:r>
              <a:rPr lang="cs-CZ" sz="1100" dirty="0"/>
              <a:t>za podání žádosti, poskytnutí a správu úvěru.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Zdarma</a:t>
            </a:r>
            <a:r>
              <a:rPr lang="cs-CZ" sz="1100" dirty="0"/>
              <a:t> možnost </a:t>
            </a:r>
            <a:r>
              <a:rPr lang="cs-CZ" sz="1100" dirty="0">
                <a:sym typeface="Arial" pitchFamily="34" charset="0"/>
              </a:rPr>
              <a:t>snížení, zvýšení, odklad splátek </a:t>
            </a:r>
            <a:r>
              <a:rPr lang="cs-CZ" sz="1100" dirty="0"/>
              <a:t>i předčasné splacení.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</a:pPr>
            <a:r>
              <a:rPr lang="cs-CZ" sz="1100" b="1" dirty="0"/>
              <a:t>Sjednáváme jedno variantní pojištění k úvěru, které kryje:</a:t>
            </a:r>
            <a:endParaRPr lang="cs-CZ" sz="1100" dirty="0"/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Invaliditu 3. stupně </a:t>
            </a:r>
            <a:r>
              <a:rPr lang="cs-CZ" sz="1100" dirty="0"/>
              <a:t>– nadále hradíme nesplacenou část úvěru, a navíc rušíme výluky na riziková povolání a profesionální sporty.</a:t>
            </a:r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Pracovní neschopnost </a:t>
            </a:r>
            <a:r>
              <a:rPr lang="cs-CZ" sz="1100" dirty="0"/>
              <a:t>– nadále hradíme až 12 splátek a navíc hradíme splátky zpětně již od 1. dne pokud léčení překročí 40 dní.</a:t>
            </a:r>
          </a:p>
          <a:p>
            <a:pPr marL="171450" indent="-171450">
              <a:lnSpc>
                <a:spcPts val="1200"/>
              </a:lnSpc>
              <a:spcBef>
                <a:spcPts val="200"/>
              </a:spcBef>
              <a:spcAft>
                <a:spcPts val="200"/>
              </a:spcAft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200" b="1" dirty="0"/>
              <a:t>Smrt</a:t>
            </a:r>
            <a:r>
              <a:rPr lang="cs-CZ" sz="1100" b="1" dirty="0"/>
              <a:t> </a:t>
            </a:r>
            <a:r>
              <a:rPr lang="cs-CZ" sz="1100" dirty="0"/>
              <a:t>– nadále hradíme nesplacenou část úvěru a navíc rušíme krácení pojistného plnění v případě sebevraždy pojištěného po uplynutí 2 let od počátku pojištění.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6BEF9E1-F5EA-6E79-164E-1D7C9B13BFE0}"/>
              </a:ext>
            </a:extLst>
          </p:cNvPr>
          <p:cNvSpPr/>
          <p:nvPr/>
        </p:nvSpPr>
        <p:spPr>
          <a:xfrm>
            <a:off x="7601611" y="6011359"/>
            <a:ext cx="573024" cy="477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479FA414-5D2B-7404-C5B4-081C34BE6975}"/>
              </a:ext>
            </a:extLst>
          </p:cNvPr>
          <p:cNvSpPr txBox="1"/>
          <p:nvPr/>
        </p:nvSpPr>
        <p:spPr>
          <a:xfrm>
            <a:off x="4197937" y="1001386"/>
            <a:ext cx="4946063" cy="548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dirty="0"/>
              <a:t>Plně svéprávná fyzická osoba</a:t>
            </a:r>
            <a:r>
              <a:rPr 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. 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dirty="0"/>
              <a:t>Úvěry určené ke konsolidaci řádně splácí a doloží k nim dokumenty.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b="1" dirty="0"/>
              <a:t>Není nezaměstnaný a uvede nejméně jeden telefonický kontakt!</a:t>
            </a:r>
          </a:p>
          <a:p>
            <a:pPr marL="219710" indent="-171450">
              <a:lnSpc>
                <a:spcPct val="90000"/>
              </a:lnSpc>
              <a:spcBef>
                <a:spcPts val="200"/>
              </a:spcBef>
              <a:buClr>
                <a:schemeClr val="accent5"/>
              </a:buClr>
              <a:buSzPct val="80000"/>
              <a:buFont typeface="Wingdings" panose="05000000000000000000" pitchFamily="2" charset="2"/>
              <a:buChar char="q"/>
              <a:tabLst>
                <a:tab pos="88900" algn="l"/>
              </a:tabLst>
              <a:defRPr/>
            </a:pPr>
            <a:r>
              <a:rPr lang="cs-CZ" sz="1100" dirty="0"/>
              <a:t>Cizince (mimo občanů SR) tipujte na pobočku ČSOB</a:t>
            </a:r>
            <a:r>
              <a:rPr lang="cs-CZ" sz="1100" dirty="0">
                <a:solidFill>
                  <a:schemeClr val="accent2"/>
                </a:solidFill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r>
              <a:rPr lang="cs-CZ" altLang="cs-CZ" sz="1100" b="1" u="sng" dirty="0"/>
              <a:t>Žadatel předkládá</a:t>
            </a:r>
          </a:p>
          <a:p>
            <a:pPr marL="171450" indent="-171450" algn="just" defTabSz="1123950">
              <a:spcAft>
                <a:spcPts val="600"/>
              </a:spcAft>
              <a:buClr>
                <a:srgbClr val="FDC11B"/>
              </a:buClr>
              <a:buFont typeface="Wingdings" panose="05000000000000000000" pitchFamily="2" charset="2"/>
              <a:buChar char="Ø"/>
            </a:pPr>
            <a:r>
              <a:rPr lang="cs-CZ" sz="1100" b="1" dirty="0"/>
              <a:t>Občané ČR OP</a:t>
            </a:r>
            <a:r>
              <a:rPr lang="cs-CZ" sz="1100" dirty="0"/>
              <a:t>, občan</a:t>
            </a:r>
            <a:r>
              <a:rPr lang="de-DE" sz="1100" dirty="0"/>
              <a:t> SR </a:t>
            </a:r>
            <a:r>
              <a:rPr lang="cs-CZ" sz="1100" dirty="0"/>
              <a:t>OP vydanou v SR + další doklad totožnosti</a:t>
            </a:r>
          </a:p>
          <a:p>
            <a:pPr marL="171450" indent="-171450" algn="just">
              <a:spcAft>
                <a:spcPts val="600"/>
              </a:spcAft>
              <a:buClr>
                <a:srgbClr val="FDC11B"/>
              </a:buClr>
              <a:buFont typeface="Wingdings" panose="05000000000000000000" pitchFamily="2" charset="2"/>
              <a:buChar char="Ø"/>
            </a:pPr>
            <a:r>
              <a:rPr lang="cs-CZ" sz="1100" b="1" dirty="0"/>
              <a:t>Doložení příjmu </a:t>
            </a:r>
            <a:r>
              <a:rPr lang="cs-CZ" sz="1100" dirty="0"/>
              <a:t>– pokud je v APOST Nutnost doložení příjmu: ANO.</a:t>
            </a:r>
          </a:p>
          <a:p>
            <a:pPr marL="171450" indent="-171450" algn="just">
              <a:buClr>
                <a:srgbClr val="FDC11B"/>
              </a:buClr>
              <a:buFont typeface="Wingdings" panose="05000000000000000000" pitchFamily="2" charset="2"/>
              <a:buChar char="Ø"/>
            </a:pPr>
            <a:r>
              <a:rPr lang="cs-CZ" sz="1100" b="1" dirty="0"/>
              <a:t>Dokumenty ke stávajícím úvěrům </a:t>
            </a:r>
            <a:r>
              <a:rPr lang="cs-CZ" sz="1100" dirty="0"/>
              <a:t>v jiných institucích (k půjčkám smlouva </a:t>
            </a:r>
            <a:r>
              <a:rPr lang="cs-CZ" sz="1100" kern="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nebo výpis z účtu, ze kterého je úvěr splácen </a:t>
            </a:r>
            <a:r>
              <a:rPr lang="cs-CZ" sz="1100" dirty="0"/>
              <a:t>+ poslední výpis, k </a:t>
            </a:r>
            <a:r>
              <a:rPr lang="cs-CZ" sz="1100" dirty="0" err="1"/>
              <a:t>revolvingům</a:t>
            </a:r>
            <a:r>
              <a:rPr lang="cs-CZ" sz="1100" dirty="0"/>
              <a:t> jen poslední výpis); k úvěrům v PS/ČSOB se doporučuje poslední výpis.</a:t>
            </a:r>
          </a:p>
          <a:p>
            <a:pPr>
              <a:spcAft>
                <a:spcPts val="0"/>
              </a:spcAft>
            </a:pPr>
            <a:r>
              <a:rPr lang="cs-CZ" sz="1100" dirty="0"/>
              <a:t>Klienta identifikujeme, informujeme o dotazování se do registrů, vyplníme produktová a další klientská data, vytiskneme žádost, kterou předložíme klientovi k podpisu.</a:t>
            </a:r>
          </a:p>
          <a:p>
            <a:pPr marL="85725" indent="-85725"/>
            <a:r>
              <a:rPr lang="cs-CZ" sz="1100" b="1" dirty="0"/>
              <a:t>Probíhá vyhodnocení žádosti online nebo přepad do off-line. </a:t>
            </a:r>
          </a:p>
          <a:p>
            <a:pPr marL="85725" indent="-85725"/>
            <a:r>
              <a:rPr lang="cs-CZ" sz="1100" b="1" dirty="0"/>
              <a:t>Dodatečná nabídka </a:t>
            </a:r>
            <a:r>
              <a:rPr lang="cs-CZ" sz="1100" dirty="0"/>
              <a:t>(DN) – </a:t>
            </a:r>
            <a:r>
              <a:rPr lang="cs-CZ" sz="1100" dirty="0">
                <a:ea typeface="Verdana" pitchFamily="34" charset="0"/>
                <a:cs typeface="Verdana" pitchFamily="34" charset="0"/>
              </a:rPr>
              <a:t>možnost úpravy parametrů již schválené půjčky.</a:t>
            </a:r>
            <a:endParaRPr lang="cs-CZ" sz="1100" dirty="0"/>
          </a:p>
          <a:p>
            <a:pPr lvl="0"/>
            <a:r>
              <a:rPr lang="cs-CZ" sz="1100" dirty="0"/>
              <a:t>Celou dokumentaci je pak nutné poslat do banky - vyhodnocení probíhá off-line.   </a:t>
            </a:r>
          </a:p>
          <a:p>
            <a:pPr lvl="0"/>
            <a:r>
              <a:rPr lang="cs-CZ" sz="1000" dirty="0"/>
              <a:t> </a:t>
            </a:r>
          </a:p>
          <a:p>
            <a:pPr marL="360363" indent="-171450">
              <a:buClr>
                <a:srgbClr val="FDC11B"/>
              </a:buClr>
              <a:buFont typeface="Wingdings" panose="05000000000000000000" pitchFamily="2" charset="2"/>
              <a:buChar char="Ø"/>
              <a:tabLst>
                <a:tab pos="87313" algn="l"/>
              </a:tabLst>
              <a:defRPr/>
            </a:pPr>
            <a:endParaRPr lang="cs-CZ" sz="1200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na účet mimo ČSOB: </a:t>
            </a:r>
            <a:r>
              <a:rPr lang="cs-CZ" sz="1050" dirty="0"/>
              <a:t>Potvrzení o příjmu za </a:t>
            </a:r>
            <a:r>
              <a:rPr lang="cs-CZ" sz="1050" dirty="0" err="1"/>
              <a:t>posl</a:t>
            </a:r>
            <a:r>
              <a:rPr lang="cs-CZ" sz="1050" dirty="0"/>
              <a:t>. 3 měsíce + poslední výpis z účtu, kam je příjem zasílán (O doložení příjmu, platí rozhodnutí banky, které je v rámci procesu zobrazováno v APOST ve vyhodnocovací obrazovce v poli „Nutnost doložení příjmu: ANO/NE“).</a:t>
            </a:r>
            <a:endParaRPr lang="cs-CZ" sz="1050" dirty="0">
              <a:solidFill>
                <a:srgbClr val="7030A0"/>
              </a:solidFill>
            </a:endParaRPr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v hotovosti: </a:t>
            </a:r>
            <a:r>
              <a:rPr lang="cs-CZ" sz="1050" dirty="0"/>
              <a:t>Potvrzení o příjmu za </a:t>
            </a:r>
            <a:r>
              <a:rPr lang="cs-CZ" sz="1050" dirty="0" err="1"/>
              <a:t>posl</a:t>
            </a:r>
            <a:r>
              <a:rPr lang="cs-CZ" sz="1050" dirty="0"/>
              <a:t>. 3 měsíce + zaplacený aktuální doklad o platbách domácnosti (SIPO, telefon) + 3 poslední zaměstnavatelem potvrzené výplatní pásky.</a:t>
            </a:r>
            <a:endParaRPr lang="cs-CZ" sz="1050" b="1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Příjem z podnikání: </a:t>
            </a:r>
            <a:r>
              <a:rPr lang="cs-CZ" sz="1050" dirty="0"/>
              <a:t>Kopie daňového přiznání + doklad o zaplacení daně, popř. potvrzení na straně, kde je vyznačena daňová povinnost.</a:t>
            </a:r>
            <a:endParaRPr lang="cs-CZ" sz="1050" b="1" strike="sngStrike" dirty="0"/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</a:pPr>
            <a:r>
              <a:rPr lang="cs-CZ" sz="1050" b="1" dirty="0"/>
              <a:t>Doklad o přiznání důchodu nebo dávky.</a:t>
            </a:r>
          </a:p>
          <a:p>
            <a:pPr marL="171450" indent="-171450">
              <a:buClr>
                <a:srgbClr val="FDC11B"/>
              </a:buClr>
              <a:buFont typeface="Arial" panose="020B0604020202020204" pitchFamily="34" charset="0"/>
              <a:buChar char="•"/>
              <a:tabLst>
                <a:tab pos="95250" algn="l"/>
              </a:tabLst>
            </a:pPr>
            <a:r>
              <a:rPr lang="cs-CZ" sz="1050"/>
              <a:t>Bude-li </a:t>
            </a:r>
            <a:r>
              <a:rPr lang="cs-CZ" sz="1050" dirty="0"/>
              <a:t>klient sjednávat pojištění k půjčce, předejte mu „</a:t>
            </a:r>
            <a:r>
              <a:rPr lang="cs-CZ" sz="1050" b="1" dirty="0"/>
              <a:t>Informace k pojištění</a:t>
            </a:r>
            <a:r>
              <a:rPr lang="cs-CZ" sz="1050" dirty="0"/>
              <a:t> dlužníků ze spotřebitelských úvěrů“ a doporučte mu vyplnit Osobní dotazník v uvedený v Informacích.</a:t>
            </a:r>
            <a:endParaRPr lang="cs-CZ" sz="1050" b="1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B269BA03-273F-596B-E7FF-A29FAB6C8223}"/>
              </a:ext>
            </a:extLst>
          </p:cNvPr>
          <p:cNvSpPr txBox="1"/>
          <p:nvPr/>
        </p:nvSpPr>
        <p:spPr>
          <a:xfrm>
            <a:off x="8037519" y="734818"/>
            <a:ext cx="11799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/>
              <a:t>verze 07/2025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80835309-25BA-F8ED-D823-604660E003CD}"/>
              </a:ext>
            </a:extLst>
          </p:cNvPr>
          <p:cNvSpPr/>
          <p:nvPr/>
        </p:nvSpPr>
        <p:spPr>
          <a:xfrm>
            <a:off x="4074062" y="3868324"/>
            <a:ext cx="1950639" cy="560992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Doložení příjmů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362482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A4A57-2754-6F74-3019-A6D6D6061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AB36A8-0D6B-372A-A387-169F6B974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183" y="225577"/>
            <a:ext cx="8167277" cy="498448"/>
          </a:xfrm>
        </p:spPr>
        <p:txBody>
          <a:bodyPr>
            <a:noAutofit/>
          </a:bodyPr>
          <a:lstStyle/>
          <a:p>
            <a:pPr defTabSz="833438">
              <a:lnSpc>
                <a:spcPct val="100000"/>
              </a:lnSpc>
              <a:buSzPct val="120000"/>
              <a:tabLst>
                <a:tab pos="7172325" algn="l"/>
              </a:tabLst>
            </a:pPr>
            <a:br>
              <a:rPr lang="cs-CZ" sz="1050" b="1" u="sng" dirty="0">
                <a:effectLst/>
                <a:latin typeface="Verdana" panose="020B0604030504040204" pitchFamily="34" charset="0"/>
                <a:ea typeface="Calibri" panose="020F0502020204030204" pitchFamily="34" charset="0"/>
              </a:rPr>
            </a:br>
            <a:r>
              <a:rPr lang="cs-CZ" sz="1600" b="1" dirty="0"/>
              <a:t>	</a:t>
            </a:r>
            <a:br>
              <a:rPr lang="cs-CZ" sz="1200" b="1" dirty="0"/>
            </a:br>
            <a:r>
              <a:rPr lang="cs-CZ" dirty="0">
                <a:latin typeface="OfficinaKBCCE" panose="02000506020000020004" pitchFamily="2" charset="0"/>
              </a:rPr>
              <a:t>Konsolidace půjček</a:t>
            </a:r>
            <a:br>
              <a:rPr lang="cs-CZ" sz="2000" b="1" dirty="0"/>
            </a:br>
            <a:b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cs-CZ" sz="1600" b="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9872A77-177A-0F95-C0B8-DF0A4365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777" y="6425957"/>
            <a:ext cx="3862295" cy="313171"/>
          </a:xfrm>
        </p:spPr>
        <p:txBody>
          <a:bodyPr/>
          <a:lstStyle/>
          <a:p>
            <a:r>
              <a:rPr lang="cs-CZ" sz="900" dirty="0"/>
              <a:t>Produktová karta – Konsolidace</a:t>
            </a:r>
          </a:p>
          <a:p>
            <a:r>
              <a:rPr lang="cs-CZ" sz="900" b="1" dirty="0"/>
              <a:t>Pouze pro interní účely – nenahrazuje Směrnici pro konsolidaci úvěrů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C7F62CF-569E-59DE-40B3-6E73DD8A4AA8}"/>
              </a:ext>
            </a:extLst>
          </p:cNvPr>
          <p:cNvSpPr/>
          <p:nvPr/>
        </p:nvSpPr>
        <p:spPr>
          <a:xfrm>
            <a:off x="123286" y="651526"/>
            <a:ext cx="1950638" cy="612816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Výhody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C34B9B2-6FA3-5D97-1763-0462742BF44B}"/>
              </a:ext>
            </a:extLst>
          </p:cNvPr>
          <p:cNvSpPr txBox="1"/>
          <p:nvPr/>
        </p:nvSpPr>
        <p:spPr>
          <a:xfrm>
            <a:off x="142777" y="1139875"/>
            <a:ext cx="4539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Klient ušetří na splátkách i poplatcích, </a:t>
            </a:r>
            <a:r>
              <a:rPr lang="cs-CZ" sz="1200" dirty="0"/>
              <a:t> </a:t>
            </a:r>
            <a:r>
              <a:rPr lang="cs-CZ" sz="1200" b="1" dirty="0"/>
              <a:t>zpřehlední</a:t>
            </a:r>
            <a:r>
              <a:rPr lang="cs-CZ" sz="1200" dirty="0"/>
              <a:t> si splácení svých půjček a bude splácet pouze jednu, kterou snadno zvládne.</a:t>
            </a:r>
          </a:p>
          <a:p>
            <a:pPr marL="171450" lvl="0" indent="-1714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Předčasné splacení stávajících půjček zajistí za klienta banka.</a:t>
            </a:r>
            <a:endParaRPr lang="cs-CZ" sz="1200" dirty="0"/>
          </a:p>
          <a:p>
            <a:pPr marL="171450" lvl="0" indent="-1714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Kromě peněz na splacení půjček může klient získat i peníze navíc</a:t>
            </a:r>
            <a:r>
              <a:rPr lang="cs-CZ" sz="1200" dirty="0"/>
              <a:t>, jejich použití nijak nedokládá.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 Pohodlí a jednoduché vyřízení</a:t>
            </a:r>
          </a:p>
          <a:p>
            <a:pPr algn="just" defTabSz="1123950">
              <a:buClr>
                <a:srgbClr val="FDC11B"/>
              </a:buClr>
            </a:pPr>
            <a:r>
              <a:rPr lang="cs-CZ" sz="1200" dirty="0">
                <a:solidFill>
                  <a:schemeClr val="accent5"/>
                </a:solidFill>
              </a:rPr>
              <a:t>- </a:t>
            </a:r>
            <a:r>
              <a:rPr lang="cs-CZ" sz="1200" dirty="0"/>
              <a:t>Půjčku lze sjednat na všech poštách se specializovanou bankovní přepážkou a na vybraných poštách kategorie OM3.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Žádné poplatky za poskytnutí či správu půjčky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Možnost předčasného splacení půjčky bez poplatku. </a:t>
            </a:r>
          </a:p>
          <a:p>
            <a:pPr marL="171450" lvl="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dirty="0"/>
              <a:t>Možnost mimořádné splátky, snížení, zvýšení nebo odkladu splátek zdarma.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Možnost pojištění schopnosti</a:t>
            </a:r>
          </a:p>
          <a:p>
            <a:pPr marL="171450" indent="-171450" algn="just" defTabSz="1123950">
              <a:buClr>
                <a:srgbClr val="FDC11B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Rychlost vyřízení - </a:t>
            </a:r>
            <a:r>
              <a:rPr lang="cs-CZ" sz="1200" dirty="0"/>
              <a:t>u žadatele s účtem, který přinese potřebné doklady ke konsolidovaným půjčkám, je lhůta cca 5 pracovních dnů.</a:t>
            </a:r>
            <a:endParaRPr lang="cs-CZ" sz="1200" b="1" dirty="0"/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D5B5D10-5B4F-DF4E-DEFC-3AAD91AB8D8E}"/>
              </a:ext>
            </a:extLst>
          </p:cNvPr>
          <p:cNvSpPr/>
          <p:nvPr/>
        </p:nvSpPr>
        <p:spPr>
          <a:xfrm>
            <a:off x="7601611" y="6011359"/>
            <a:ext cx="573024" cy="477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4447F032-E2ED-5F8B-E7EF-8B91B0A77099}"/>
              </a:ext>
            </a:extLst>
          </p:cNvPr>
          <p:cNvSpPr/>
          <p:nvPr/>
        </p:nvSpPr>
        <p:spPr>
          <a:xfrm>
            <a:off x="4474693" y="725104"/>
            <a:ext cx="1807685" cy="465661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Prodejní argumenty</a:t>
            </a:r>
            <a:endParaRPr lang="cs-CZ" sz="1200" dirty="0"/>
          </a:p>
        </p:txBody>
      </p:sp>
      <p:sp>
        <p:nvSpPr>
          <p:cNvPr id="32" name="TextovéPole 31">
            <a:extLst>
              <a:ext uri="{FF2B5EF4-FFF2-40B4-BE49-F238E27FC236}">
                <a16:creationId xmlns:a16="http://schemas.microsoft.com/office/drawing/2014/main" id="{F85B3874-4DFB-0FB9-FA18-554C582D17AB}"/>
              </a:ext>
            </a:extLst>
          </p:cNvPr>
          <p:cNvSpPr txBox="1"/>
          <p:nvPr/>
        </p:nvSpPr>
        <p:spPr>
          <a:xfrm>
            <a:off x="4713870" y="1113322"/>
            <a:ext cx="4397700" cy="509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Bezpečí, příležitost pro realizaci záměrů klienta</a:t>
            </a:r>
          </a:p>
          <a:p>
            <a:pPr marL="171450" indent="-171450">
              <a:buClr>
                <a:srgbClr val="FABA01"/>
              </a:buClr>
              <a:buFontTx/>
              <a:buChar char="-"/>
              <a:tabLst>
                <a:tab pos="117475" algn="l"/>
              </a:tabLst>
            </a:pPr>
            <a:r>
              <a:rPr lang="cs-CZ" sz="1200" dirty="0"/>
              <a:t>Nejvhodnější způsob, jak ušetřit na měsíčních splátkách a poplatcích, udělat si pořádek v rodinných financích a ještě si pořídit to, na co již v rozpočtu díky starým půjčkám nezbylo…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Pohodlí + poradenství + servis</a:t>
            </a:r>
          </a:p>
          <a:p>
            <a:pPr marL="171450" indent="-171450">
              <a:buClr>
                <a:srgbClr val="FABA01"/>
              </a:buClr>
              <a:buFontTx/>
              <a:buChar char="-"/>
            </a:pPr>
            <a:r>
              <a:rPr lang="cs-CZ" sz="1200" dirty="0"/>
              <a:t>Široká síť prodejních míst, kde lze půjčku sjednat. Na místě klient ihned zjistí jak výhodná pro něj bude Konsolidace a zda je pro něj možným řešením situace. </a:t>
            </a:r>
          </a:p>
          <a:p>
            <a:pPr marL="171450" lvl="0" indent="-171450">
              <a:buClr>
                <a:srgbClr val="FABA01"/>
              </a:buClr>
              <a:buFontTx/>
              <a:buChar char="-"/>
            </a:pPr>
            <a:r>
              <a:rPr lang="cs-CZ" sz="1200" dirty="0"/>
              <a:t>V případě poskytnutí půjčky provede banka za klienta obratem splacení stávajících půjček, peníze „navíc“ převede na jeho osobní účet v bance. </a:t>
            </a:r>
          </a:p>
          <a:p>
            <a:pPr marL="171450" lvl="0" indent="-171450">
              <a:buClr>
                <a:srgbClr val="FABA01"/>
              </a:buClr>
              <a:buFontTx/>
              <a:buChar char="-"/>
            </a:pPr>
            <a:r>
              <a:rPr lang="cs-CZ" sz="1200" dirty="0"/>
              <a:t>Klient následně dokládá splacení/zrušení externích úvěrů (v případě kontokorentů a kreditek). 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Úspora</a:t>
            </a:r>
          </a:p>
          <a:p>
            <a:pPr marL="171450" indent="-171450">
              <a:buClr>
                <a:srgbClr val="FABA01"/>
              </a:buClr>
              <a:buFontTx/>
              <a:buChar char="-"/>
              <a:tabLst>
                <a:tab pos="117475" algn="l"/>
              </a:tabLst>
            </a:pPr>
            <a:r>
              <a:rPr lang="cs-CZ" sz="1200" dirty="0"/>
              <a:t>Klient si sám zvolí, jaká splatnost půjčky a výše splátky odpovídají jeho potřebám a možnostem, a tím i jaká bude výsledná úspora nebo zda si půjčí peníze navíc na své další plány.</a:t>
            </a:r>
          </a:p>
          <a:p>
            <a:pPr marL="171450" indent="-171450" algn="just" defTabSz="1123950">
              <a:buClr>
                <a:srgbClr val="FABA01"/>
              </a:buClr>
              <a:buFont typeface="Wingdings" panose="05000000000000000000" pitchFamily="2" charset="2"/>
              <a:buChar char="q"/>
              <a:tabLst>
                <a:tab pos="117475" algn="l"/>
              </a:tabLst>
            </a:pPr>
            <a:r>
              <a:rPr lang="cs-CZ" sz="1200" b="1" dirty="0"/>
              <a:t>Jistota</a:t>
            </a:r>
          </a:p>
          <a:p>
            <a:pPr marL="171450" indent="-171450">
              <a:buClr>
                <a:srgbClr val="FABA01"/>
              </a:buClr>
              <a:buFontTx/>
              <a:buChar char="-"/>
              <a:tabLst>
                <a:tab pos="117475" algn="l"/>
              </a:tabLst>
            </a:pPr>
            <a:r>
              <a:rPr lang="cs-CZ" sz="1200" dirty="0"/>
              <a:t>Díky pojištění k půjčce klient získá jistotu, že v případě nenadálé životní situace pojišťovna pomůže uhradit zbytek půjčky nebo za něj uhradí několik potřebných splátek.</a:t>
            </a:r>
          </a:p>
          <a:p>
            <a:pPr marL="171450" indent="-171450">
              <a:buClr>
                <a:srgbClr val="FABA01"/>
              </a:buClr>
              <a:buFontTx/>
              <a:buChar char="-"/>
              <a:tabLst>
                <a:tab pos="117475" algn="l"/>
              </a:tabLst>
            </a:pPr>
            <a:endParaRPr lang="cs-CZ" sz="1200" dirty="0"/>
          </a:p>
          <a:p>
            <a:pPr marL="285750" indent="-285750">
              <a:buClr>
                <a:srgbClr val="FABA01"/>
              </a:buClr>
              <a:buFont typeface="Arial" panose="020B0604020202020204" pitchFamily="34" charset="0"/>
              <a:buChar char="•"/>
              <a:tabLst>
                <a:tab pos="117475" algn="l"/>
              </a:tabLst>
            </a:pPr>
            <a:r>
              <a:rPr lang="cs-CZ" sz="1600" b="1" dirty="0"/>
              <a:t>Tipy na navázání rozhovoru:</a:t>
            </a:r>
          </a:p>
          <a:p>
            <a:pPr defTabSz="1123950"/>
            <a:r>
              <a:rPr lang="cs-CZ" sz="1200" b="1" dirty="0"/>
              <a:t>Chtěl byste ušetřit</a:t>
            </a:r>
            <a:r>
              <a:rPr lang="cs-CZ" sz="1200" dirty="0"/>
              <a:t> </a:t>
            </a:r>
            <a:r>
              <a:rPr lang="cs-CZ" sz="1100" dirty="0"/>
              <a:t>díky sloučení půjček do jedné?</a:t>
            </a:r>
          </a:p>
          <a:p>
            <a:pPr defTabSz="1123950"/>
            <a:r>
              <a:rPr lang="cs-CZ" sz="1200" b="1" dirty="0"/>
              <a:t>Chtěl byste si zpřehlednit splácení </a:t>
            </a:r>
            <a:r>
              <a:rPr lang="cs-CZ" sz="1100" dirty="0"/>
              <a:t>a získat peníze navíc za výhodnou cenu?</a:t>
            </a:r>
          </a:p>
          <a:p>
            <a:pPr defTabSz="1123950"/>
            <a:r>
              <a:rPr lang="cs-CZ" sz="1200" b="1" dirty="0"/>
              <a:t>Chcete se zbavit drahých a nevýhodných půjček </a:t>
            </a:r>
            <a:r>
              <a:rPr lang="cs-CZ" sz="1100" dirty="0"/>
              <a:t>během půl hodiny?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E3E1937-D620-E30E-51A4-7496A66F1DCE}"/>
              </a:ext>
            </a:extLst>
          </p:cNvPr>
          <p:cNvSpPr txBox="1"/>
          <p:nvPr/>
        </p:nvSpPr>
        <p:spPr>
          <a:xfrm>
            <a:off x="142777" y="4490546"/>
            <a:ext cx="442922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1123950">
              <a:buClr>
                <a:srgbClr val="FABA01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Při identifikaci klienta</a:t>
            </a:r>
            <a:r>
              <a:rPr lang="cs-CZ" sz="1200" dirty="0"/>
              <a:t>, případně při zjištění existence </a:t>
            </a:r>
            <a:r>
              <a:rPr lang="cs-CZ" sz="1200" dirty="0" err="1"/>
              <a:t>předschválených</a:t>
            </a:r>
            <a:r>
              <a:rPr lang="cs-CZ" sz="1200" dirty="0"/>
              <a:t> limitů (transakce 800 v APOST)</a:t>
            </a:r>
          </a:p>
          <a:p>
            <a:pPr marL="171450" indent="-171450" defTabSz="1123950">
              <a:buClr>
                <a:srgbClr val="FABA01"/>
              </a:buClr>
              <a:buFont typeface="Wingdings" panose="05000000000000000000" pitchFamily="2" charset="2"/>
              <a:buChar char="q"/>
            </a:pPr>
            <a:r>
              <a:rPr lang="cs-CZ" sz="1200" b="1" dirty="0"/>
              <a:t>Při zřizování Poštovního účtu</a:t>
            </a:r>
            <a:r>
              <a:rPr lang="cs-CZ" sz="1200" dirty="0"/>
              <a:t>		</a:t>
            </a:r>
          </a:p>
          <a:p>
            <a:pPr marL="171450" indent="-171450" defTabSz="1123950">
              <a:buClr>
                <a:srgbClr val="FABA01"/>
              </a:buClr>
              <a:buFont typeface="Wingdings" panose="05000000000000000000" pitchFamily="2" charset="2"/>
              <a:buChar char="q"/>
            </a:pPr>
            <a:r>
              <a:rPr lang="cs-CZ" sz="1200" dirty="0"/>
              <a:t>Při komunikaci s klientem když přichází uhradit platby (často splátky úvěrů od splátkových společností), ve vhodných obdobích před letními dovolenými, před Vánoci, probíhá-li kampaň, apod. </a:t>
            </a:r>
          </a:p>
          <a:p>
            <a:pPr marL="171450" indent="-171450" defTabSz="1123950">
              <a:buClr>
                <a:srgbClr val="FABA01"/>
              </a:buClr>
              <a:buFont typeface="Wingdings" panose="05000000000000000000" pitchFamily="2" charset="2"/>
              <a:buChar char="q"/>
            </a:pPr>
            <a:r>
              <a:rPr lang="cs-CZ" sz="1200" dirty="0"/>
              <a:t>V případě, že klient chce úvěr a váhá, zda si může dovolit uvažovanou půjčku, protože již nějaké půjčky splácí.</a:t>
            </a: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9612FB22-438A-3387-04CB-D33AB17E5321}"/>
              </a:ext>
            </a:extLst>
          </p:cNvPr>
          <p:cNvSpPr txBox="1"/>
          <p:nvPr/>
        </p:nvSpPr>
        <p:spPr>
          <a:xfrm>
            <a:off x="8101527" y="732873"/>
            <a:ext cx="11799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50" dirty="0"/>
              <a:t>verze 07/2025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15BA2623-082A-3987-7527-5499E334CDF9}"/>
              </a:ext>
            </a:extLst>
          </p:cNvPr>
          <p:cNvSpPr/>
          <p:nvPr/>
        </p:nvSpPr>
        <p:spPr>
          <a:xfrm>
            <a:off x="142777" y="3959391"/>
            <a:ext cx="1950639" cy="560992"/>
          </a:xfrm>
          <a:prstGeom prst="rect">
            <a:avLst/>
          </a:prstGeom>
          <a:blipFill dpi="0"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b="1" dirty="0"/>
              <a:t>Kdy nabídnout</a:t>
            </a:r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2951422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csob_201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99CC"/>
      </a:accent1>
      <a:accent2>
        <a:srgbClr val="333333"/>
      </a:accent2>
      <a:accent3>
        <a:srgbClr val="595959"/>
      </a:accent3>
      <a:accent4>
        <a:srgbClr val="003366"/>
      </a:accent4>
      <a:accent5>
        <a:srgbClr val="FBBA01"/>
      </a:accent5>
      <a:accent6>
        <a:srgbClr val="ED7D31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OB_2015_3.potx" id="{5A92591C-569F-4201-96D0-DC0C87329E9A}" vid="{94327D6C-FF42-44F4-BE80-A9F8951FF0D1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8B084E7056B241BBFD63DAF6467322" ma:contentTypeVersion="7" ma:contentTypeDescription="Vytvoří nový dokument" ma:contentTypeScope="" ma:versionID="0e0393900ec1665eaf32d8bf0992b3bd">
  <xsd:schema xmlns:xsd="http://www.w3.org/2001/XMLSchema" xmlns:xs="http://www.w3.org/2001/XMLSchema" xmlns:p="http://schemas.microsoft.com/office/2006/metadata/properties" xmlns:ns2="6f3159b3-8216-4768-aa33-d4ddd99b0413" targetNamespace="http://schemas.microsoft.com/office/2006/metadata/properties" ma:root="true" ma:fieldsID="296f3ad97e7bede4b11e502ac49b0eaf" ns2:_="">
    <xsd:import namespace="6f3159b3-8216-4768-aa33-d4ddd99b04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159b3-8216-4768-aa33-d4ddd99b04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F9F31D-A329-48CB-B463-0DC09EDCF55A}">
  <ds:schemaRefs>
    <ds:schemaRef ds:uri="http://purl.org/dc/elements/1.1/"/>
    <ds:schemaRef ds:uri="http://schemas.microsoft.com/office/2006/metadata/properties"/>
    <ds:schemaRef ds:uri="75a7fd88-9d5f-44ac-8c44-494f0f71de6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  <ds:schemaRef ds:uri="1765db78-9cf6-47ff-982d-13ee734e95cf"/>
    <ds:schemaRef ds:uri="cb5aba98-72da-4257-85a2-915a46bdc928"/>
  </ds:schemaRefs>
</ds:datastoreItem>
</file>

<file path=customXml/itemProps2.xml><?xml version="1.0" encoding="utf-8"?>
<ds:datastoreItem xmlns:ds="http://schemas.openxmlformats.org/officeDocument/2006/customXml" ds:itemID="{A5ECB053-B845-4062-AF04-62C03AB8C9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18A0FA-AF6A-49E4-8944-DFEB262092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3159b3-8216-4768-aa33-d4ddd99b04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CSOB_2015_3</Template>
  <TotalTime>0</TotalTime>
  <Words>1088</Words>
  <Application>Microsoft Office PowerPoint</Application>
  <PresentationFormat>On-screen Show (4:3)</PresentationFormat>
  <Paragraphs>78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Motiv Office</vt:lpstr>
      <vt:lpstr>   Konsolidace půjček  </vt:lpstr>
      <vt:lpstr>   Konsolidace půjček  </vt:lpstr>
    </vt:vector>
  </TitlesOfParts>
  <Company>KBC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Konsolidace</dc:title>
  <dc:creator>HUBÁČKOVÁ Andrea</dc:creator>
  <cp:lastModifiedBy>WOHLRÁBOVÁ Vendula</cp:lastModifiedBy>
  <cp:revision>13</cp:revision>
  <cp:lastPrinted>2016-04-19T12:34:06Z</cp:lastPrinted>
  <dcterms:created xsi:type="dcterms:W3CDTF">2015-08-13T08:48:52Z</dcterms:created>
  <dcterms:modified xsi:type="dcterms:W3CDTF">2026-01-20T08:25:47Z</dcterms:modified>
  <cp:category>Veřejné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SOB-DocumentTagging.ClassificationMark.P00">
    <vt:lpwstr>&lt;ClassificationMark xmlns:xsi="http://www.w3.org/2001/XMLSchema-instance" xmlns:xsd="http://www.w3.org/2001/XMLSchema" margin="NaN" class="C0" owner="HUBÁČKOVÁ Andrea" position="BottomMiddle" marginX="0" marginY="0" classifiedOn="2017-03-07T13:44:51.</vt:lpwstr>
  </property>
  <property fmtid="{D5CDD505-2E9C-101B-9397-08002B2CF9AE}" pid="3" name="CSOB-DocumentTagging.ClassificationMark.P01">
    <vt:lpwstr>0936054+01:00" showPrintedBy="false" showPrintDate="false" language="cs" ApplicationVersion="Microsoft PowerPoint, 15.0" addinVersion="5.7.11.1" template="CSOB"&gt;&lt;history bulk="false" class="Veřejné" code="C0" user="KIŠKA Jan" date="2017-03-07T13:44:5</vt:lpwstr>
  </property>
  <property fmtid="{D5CDD505-2E9C-101B-9397-08002B2CF9AE}" pid="4" name="CSOB-DocumentTagging.ClassificationMark.P02">
    <vt:lpwstr>1.187281+01:00" /&gt;&lt;recipients /&gt;&lt;documentOwners /&gt;&lt;/ClassificationMark&gt;</vt:lpwstr>
  </property>
  <property fmtid="{D5CDD505-2E9C-101B-9397-08002B2CF9AE}" pid="5" name="CSOB-DocumentTagging.ClassificationMark">
    <vt:lpwstr>￼PARTS:3</vt:lpwstr>
  </property>
  <property fmtid="{D5CDD505-2E9C-101B-9397-08002B2CF9AE}" pid="6" name="CSOB-DocumentClasification">
    <vt:lpwstr>Veřejné</vt:lpwstr>
  </property>
  <property fmtid="{D5CDD505-2E9C-101B-9397-08002B2CF9AE}" pid="7" name="CSOB-DLP">
    <vt:lpwstr>CSOB-DLP:TAGPublic</vt:lpwstr>
  </property>
  <property fmtid="{D5CDD505-2E9C-101B-9397-08002B2CF9AE}" pid="8" name="ContentTypeId">
    <vt:lpwstr>0x010100B68B084E7056B241BBFD63DAF6467322</vt:lpwstr>
  </property>
  <property fmtid="{D5CDD505-2E9C-101B-9397-08002B2CF9AE}" pid="9" name="ClassificationContentMarkingHeaderLocations">
    <vt:lpwstr>Motiv Office:6</vt:lpwstr>
  </property>
  <property fmtid="{D5CDD505-2E9C-101B-9397-08002B2CF9AE}" pid="10" name="ClassificationContentMarkingHeaderText">
    <vt:lpwstr>Internal</vt:lpwstr>
  </property>
  <property fmtid="{D5CDD505-2E9C-101B-9397-08002B2CF9AE}" pid="11" name="MSIP_Label_03faec90-cc5a-4f20-9584-a1c4096f3391_Enabled">
    <vt:lpwstr>true</vt:lpwstr>
  </property>
  <property fmtid="{D5CDD505-2E9C-101B-9397-08002B2CF9AE}" pid="12" name="MSIP_Label_03faec90-cc5a-4f20-9584-a1c4096f3391_SetDate">
    <vt:lpwstr>2024-02-14T14:50:43Z</vt:lpwstr>
  </property>
  <property fmtid="{D5CDD505-2E9C-101B-9397-08002B2CF9AE}" pid="13" name="MSIP_Label_03faec90-cc5a-4f20-9584-a1c4096f3391_Method">
    <vt:lpwstr>Privileged</vt:lpwstr>
  </property>
  <property fmtid="{D5CDD505-2E9C-101B-9397-08002B2CF9AE}" pid="14" name="MSIP_Label_03faec90-cc5a-4f20-9584-a1c4096f3391_Name">
    <vt:lpwstr>03faec90-cc5a-4f20-9584-a1c4096f3391</vt:lpwstr>
  </property>
  <property fmtid="{D5CDD505-2E9C-101B-9397-08002B2CF9AE}" pid="15" name="MSIP_Label_03faec90-cc5a-4f20-9584-a1c4096f3391_SiteId">
    <vt:lpwstr>64af2aee-7d6c-49ac-a409-192d3fee73b8</vt:lpwstr>
  </property>
  <property fmtid="{D5CDD505-2E9C-101B-9397-08002B2CF9AE}" pid="16" name="MSIP_Label_03faec90-cc5a-4f20-9584-a1c4096f3391_ActionId">
    <vt:lpwstr>65fa0ba4-9182-4e98-9d09-c494713f7021</vt:lpwstr>
  </property>
  <property fmtid="{D5CDD505-2E9C-101B-9397-08002B2CF9AE}" pid="17" name="MSIP_Label_03faec90-cc5a-4f20-9584-a1c4096f3391_ContentBits">
    <vt:lpwstr>0</vt:lpwstr>
  </property>
  <property fmtid="{D5CDD505-2E9C-101B-9397-08002B2CF9AE}" pid="18" name="MediaServiceImageTags">
    <vt:lpwstr/>
  </property>
</Properties>
</file>